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embeddedFontLst>
    <p:embeddedFont>
      <p:font typeface="Hedvig Letters Sans" charset="-122" pitchFamily="34"/>
      <p:regular r:id="rId12"/>
    </p:embeddedFont>
    <p:embeddedFont>
      <p:font typeface="Coda" charset="-122" pitchFamily="34"/>
      <p:regular r:id="rId13"/>
    </p:embeddedFont>
    <p:embeddedFont>
      <p:font typeface="Noto Sans SC" charset="-122" pitchFamily="34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/Relationships>
</file>

<file path=ppt/media/>
</file>

<file path=ppt/media/image-2-1.png>
</file>

<file path=ppt/media/image-2-2.png>
</file>

<file path=ppt/media/image-2-3.jpg>
</file>

<file path=ppt/media/image-2-4.png>
</file>

<file path=ppt/media/image-2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jp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9434" y="2638425"/>
            <a:ext cx="114490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0F0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"I didn't know what I didn't know."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3375" y="6210301"/>
            <a:ext cx="1057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Your Name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524360" y="6210301"/>
            <a:ext cx="1333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February 2026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spc="60" kern="0" dirty="0">
                <a:solidFill>
                  <a:srgbClr val="D9A44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The Stack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0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Where I Ended Up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018064" y="2522764"/>
            <a:ext cx="749754" cy="749754"/>
          </a:xfrm>
          <a:custGeom>
            <a:avLst/>
            <a:gdLst/>
            <a:ahLst/>
            <a:cxnLst/>
            <a:rect l="l" t="t" r="r" b="b"/>
            <a:pathLst>
              <a:path w="749754" h="749754">
                <a:moveTo>
                  <a:pt x="374877" y="0"/>
                </a:moveTo>
                <a:lnTo>
                  <a:pt x="374877" y="0"/>
                </a:lnTo>
                <a:cubicBezTo>
                  <a:pt x="581916" y="0"/>
                  <a:pt x="749754" y="167838"/>
                  <a:pt x="749754" y="374877"/>
                </a:cubicBezTo>
                <a:lnTo>
                  <a:pt x="749754" y="374877"/>
                </a:lnTo>
                <a:cubicBezTo>
                  <a:pt x="749754" y="581916"/>
                  <a:pt x="581916" y="749754"/>
                  <a:pt x="374877" y="749754"/>
                </a:cubicBezTo>
                <a:lnTo>
                  <a:pt x="374877" y="749754"/>
                </a:lnTo>
                <a:cubicBezTo>
                  <a:pt x="167838" y="749754"/>
                  <a:pt x="0" y="581916"/>
                  <a:pt x="0" y="374877"/>
                </a:cubicBezTo>
                <a:lnTo>
                  <a:pt x="0" y="374877"/>
                </a:lnTo>
                <a:cubicBezTo>
                  <a:pt x="0" y="167838"/>
                  <a:pt x="167838" y="0"/>
                  <a:pt x="374877" y="0"/>
                </a:cubicBezTo>
                <a:close/>
              </a:path>
            </a:pathLst>
          </a:custGeom>
          <a:solidFill>
            <a:srgbClr val="5C7A96">
              <a:alpha val="20000"/>
            </a:srgbClr>
          </a:solidFill>
          <a:ln w="21771">
            <a:solidFill>
              <a:srgbClr val="5C7A9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3268266" y="2752724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125016" y="138410"/>
                </a:moveTo>
                <a:cubicBezTo>
                  <a:pt x="161979" y="138410"/>
                  <a:pt x="191988" y="108401"/>
                  <a:pt x="191988" y="71438"/>
                </a:cubicBezTo>
                <a:cubicBezTo>
                  <a:pt x="191988" y="34474"/>
                  <a:pt x="161979" y="4465"/>
                  <a:pt x="125016" y="4465"/>
                </a:cubicBezTo>
                <a:cubicBezTo>
                  <a:pt x="88052" y="4465"/>
                  <a:pt x="58043" y="34474"/>
                  <a:pt x="58043" y="71438"/>
                </a:cubicBezTo>
                <a:cubicBezTo>
                  <a:pt x="58043" y="108401"/>
                  <a:pt x="88052" y="138410"/>
                  <a:pt x="125016" y="138410"/>
                </a:cubicBezTo>
                <a:close/>
                <a:moveTo>
                  <a:pt x="108440" y="169664"/>
                </a:moveTo>
                <a:cubicBezTo>
                  <a:pt x="53467" y="169664"/>
                  <a:pt x="8930" y="214201"/>
                  <a:pt x="8930" y="269174"/>
                </a:cubicBezTo>
                <a:cubicBezTo>
                  <a:pt x="8930" y="278327"/>
                  <a:pt x="16352" y="285750"/>
                  <a:pt x="25505" y="285750"/>
                </a:cubicBezTo>
                <a:lnTo>
                  <a:pt x="224526" y="285750"/>
                </a:lnTo>
                <a:cubicBezTo>
                  <a:pt x="233679" y="285750"/>
                  <a:pt x="241102" y="278327"/>
                  <a:pt x="241102" y="269174"/>
                </a:cubicBezTo>
                <a:cubicBezTo>
                  <a:pt x="241102" y="214201"/>
                  <a:pt x="196565" y="169664"/>
                  <a:pt x="141591" y="169664"/>
                </a:cubicBezTo>
                <a:lnTo>
                  <a:pt x="108440" y="169664"/>
                </a:lnTo>
                <a:close/>
              </a:path>
            </a:pathLst>
          </a:custGeom>
          <a:solidFill>
            <a:srgbClr val="5C7A96"/>
          </a:solidFill>
          <a:ln/>
        </p:spPr>
      </p:sp>
      <p:sp>
        <p:nvSpPr>
          <p:cNvPr id="6" name="Text 4"/>
          <p:cNvSpPr/>
          <p:nvPr/>
        </p:nvSpPr>
        <p:spPr>
          <a:xfrm>
            <a:off x="3250066" y="3352799"/>
            <a:ext cx="352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0F0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User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952875" y="291464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8" name="Shape 6"/>
          <p:cNvSpPr/>
          <p:nvPr/>
        </p:nvSpPr>
        <p:spPr>
          <a:xfrm>
            <a:off x="4370615" y="2522764"/>
            <a:ext cx="749754" cy="749754"/>
          </a:xfrm>
          <a:custGeom>
            <a:avLst/>
            <a:gdLst/>
            <a:ahLst/>
            <a:cxnLst/>
            <a:rect l="l" t="t" r="r" b="b"/>
            <a:pathLst>
              <a:path w="749754" h="749754">
                <a:moveTo>
                  <a:pt x="374877" y="0"/>
                </a:moveTo>
                <a:lnTo>
                  <a:pt x="374877" y="0"/>
                </a:lnTo>
                <a:cubicBezTo>
                  <a:pt x="581916" y="0"/>
                  <a:pt x="749754" y="167838"/>
                  <a:pt x="749754" y="374877"/>
                </a:cubicBezTo>
                <a:lnTo>
                  <a:pt x="749754" y="374877"/>
                </a:lnTo>
                <a:cubicBezTo>
                  <a:pt x="749754" y="581916"/>
                  <a:pt x="581916" y="749754"/>
                  <a:pt x="374877" y="749754"/>
                </a:cubicBezTo>
                <a:lnTo>
                  <a:pt x="374877" y="749754"/>
                </a:lnTo>
                <a:cubicBezTo>
                  <a:pt x="167838" y="749754"/>
                  <a:pt x="0" y="581916"/>
                  <a:pt x="0" y="374877"/>
                </a:cubicBezTo>
                <a:lnTo>
                  <a:pt x="0" y="374877"/>
                </a:lnTo>
                <a:cubicBezTo>
                  <a:pt x="0" y="167838"/>
                  <a:pt x="167838" y="0"/>
                  <a:pt x="374877" y="0"/>
                </a:cubicBezTo>
                <a:close/>
              </a:path>
            </a:pathLst>
          </a:custGeom>
          <a:solidFill>
            <a:srgbClr val="F0F0F0">
              <a:alpha val="10196"/>
            </a:srgbClr>
          </a:solidFill>
          <a:ln w="21771">
            <a:solidFill>
              <a:srgbClr val="F0F0F0">
                <a:alpha val="30196"/>
              </a:srgbClr>
            </a:solidFill>
            <a:prstDash val="solid"/>
          </a:ln>
        </p:spPr>
      </p:sp>
      <p:pic>
        <p:nvPicPr>
          <p:cNvPr id="9" name="Image 0" descr="https://kimi-web-img.moonshot.cn/img/upload.wikimedia.org/f2c1acdfab5287ca78da89d037eeefca3d2876e7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4514850" y="2666999"/>
            <a:ext cx="457200" cy="457200"/>
          </a:xfrm>
          <a:prstGeom prst="roundRect">
            <a:avLst>
              <a:gd name="adj" fmla="val 0"/>
            </a:avLst>
          </a:prstGeom>
        </p:spPr>
      </p:pic>
      <p:sp>
        <p:nvSpPr>
          <p:cNvPr id="10" name="Text 7"/>
          <p:cNvSpPr/>
          <p:nvPr/>
        </p:nvSpPr>
        <p:spPr>
          <a:xfrm>
            <a:off x="4439501" y="3352799"/>
            <a:ext cx="676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0F0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Cloudflare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305425" y="291464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2" name="Shape 9"/>
          <p:cNvSpPr/>
          <p:nvPr/>
        </p:nvSpPr>
        <p:spPr>
          <a:xfrm>
            <a:off x="5723164" y="2522764"/>
            <a:ext cx="749754" cy="749754"/>
          </a:xfrm>
          <a:custGeom>
            <a:avLst/>
            <a:gdLst/>
            <a:ahLst/>
            <a:cxnLst/>
            <a:rect l="l" t="t" r="r" b="b"/>
            <a:pathLst>
              <a:path w="749754" h="749754">
                <a:moveTo>
                  <a:pt x="374877" y="0"/>
                </a:moveTo>
                <a:lnTo>
                  <a:pt x="374877" y="0"/>
                </a:lnTo>
                <a:cubicBezTo>
                  <a:pt x="581916" y="0"/>
                  <a:pt x="749754" y="167838"/>
                  <a:pt x="749754" y="374877"/>
                </a:cubicBezTo>
                <a:lnTo>
                  <a:pt x="749754" y="374877"/>
                </a:lnTo>
                <a:cubicBezTo>
                  <a:pt x="749754" y="581916"/>
                  <a:pt x="581916" y="749754"/>
                  <a:pt x="374877" y="749754"/>
                </a:cubicBezTo>
                <a:lnTo>
                  <a:pt x="374877" y="749754"/>
                </a:lnTo>
                <a:cubicBezTo>
                  <a:pt x="167838" y="749754"/>
                  <a:pt x="0" y="581916"/>
                  <a:pt x="0" y="374877"/>
                </a:cubicBezTo>
                <a:lnTo>
                  <a:pt x="0" y="374877"/>
                </a:lnTo>
                <a:cubicBezTo>
                  <a:pt x="0" y="167838"/>
                  <a:pt x="167838" y="0"/>
                  <a:pt x="374877" y="0"/>
                </a:cubicBezTo>
                <a:close/>
              </a:path>
            </a:pathLst>
          </a:custGeom>
          <a:solidFill>
            <a:srgbClr val="0080FF">
              <a:alpha val="20000"/>
            </a:srgbClr>
          </a:solidFill>
          <a:ln w="21771">
            <a:solidFill>
              <a:srgbClr val="0080FF"/>
            </a:solidFill>
            <a:prstDash val="solid"/>
          </a:ln>
        </p:spPr>
      </p:sp>
      <p:pic>
        <p:nvPicPr>
          <p:cNvPr id="13" name="Image 1" descr="https://kimi-web-img.moonshot.cn/img/upload.wikimedia.org/49b314d6824b48f8b4974e7ac79120c6663bad58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5867400" y="2666999"/>
            <a:ext cx="457200" cy="457200"/>
          </a:xfrm>
          <a:prstGeom prst="roundRect">
            <a:avLst>
              <a:gd name="adj" fmla="val 0"/>
            </a:avLst>
          </a:prstGeom>
        </p:spPr>
      </p:pic>
      <p:sp>
        <p:nvSpPr>
          <p:cNvPr id="14" name="Text 10"/>
          <p:cNvSpPr/>
          <p:nvPr/>
        </p:nvSpPr>
        <p:spPr>
          <a:xfrm>
            <a:off x="5747742" y="3352799"/>
            <a:ext cx="76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0F0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DO Firewall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6657976" y="291464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6" name="Shape 12"/>
          <p:cNvSpPr/>
          <p:nvPr/>
        </p:nvSpPr>
        <p:spPr>
          <a:xfrm>
            <a:off x="7075715" y="2522764"/>
            <a:ext cx="749754" cy="749754"/>
          </a:xfrm>
          <a:custGeom>
            <a:avLst/>
            <a:gdLst/>
            <a:ahLst/>
            <a:cxnLst/>
            <a:rect l="l" t="t" r="r" b="b"/>
            <a:pathLst>
              <a:path w="749754" h="749754">
                <a:moveTo>
                  <a:pt x="374877" y="0"/>
                </a:moveTo>
                <a:lnTo>
                  <a:pt x="374877" y="0"/>
                </a:lnTo>
                <a:cubicBezTo>
                  <a:pt x="581916" y="0"/>
                  <a:pt x="749754" y="167838"/>
                  <a:pt x="749754" y="374877"/>
                </a:cubicBezTo>
                <a:lnTo>
                  <a:pt x="749754" y="374877"/>
                </a:lnTo>
                <a:cubicBezTo>
                  <a:pt x="749754" y="581916"/>
                  <a:pt x="581916" y="749754"/>
                  <a:pt x="374877" y="749754"/>
                </a:cubicBezTo>
                <a:lnTo>
                  <a:pt x="374877" y="749754"/>
                </a:lnTo>
                <a:cubicBezTo>
                  <a:pt x="167838" y="749754"/>
                  <a:pt x="0" y="581916"/>
                  <a:pt x="0" y="374877"/>
                </a:cubicBezTo>
                <a:lnTo>
                  <a:pt x="0" y="374877"/>
                </a:lnTo>
                <a:cubicBezTo>
                  <a:pt x="0" y="167838"/>
                  <a:pt x="167838" y="0"/>
                  <a:pt x="374877" y="0"/>
                </a:cubicBezTo>
                <a:close/>
              </a:path>
            </a:pathLst>
          </a:custGeom>
          <a:solidFill>
            <a:srgbClr val="009639">
              <a:alpha val="20000"/>
            </a:srgbClr>
          </a:solidFill>
          <a:ln w="21771">
            <a:solidFill>
              <a:srgbClr val="009639"/>
            </a:solidFill>
            <a:prstDash val="solid"/>
          </a:ln>
        </p:spPr>
      </p:sp>
      <p:pic>
        <p:nvPicPr>
          <p:cNvPr id="17" name="Image 2" descr="https://kimi-web-img.moonshot.cn/img/img.icons8.com/04ee04593beaf8da1f39fa3e81455d7d73bce2db.jpg">    </p:cNvPr>
          <p:cNvPicPr>
            <a:picLocks noChangeAspect="1"/>
          </p:cNvPicPr>
          <p:nvPr/>
        </p:nvPicPr>
        <p:blipFill>
          <a:blip r:embed="rId3"/>
          <a:srcRect l="0" r="0" t="0" b="0"/>
          <a:stretch/>
        </p:blipFill>
        <p:spPr>
          <a:xfrm>
            <a:off x="7219951" y="2666999"/>
            <a:ext cx="457200" cy="457200"/>
          </a:xfrm>
          <a:prstGeom prst="roundRect">
            <a:avLst>
              <a:gd name="adj" fmla="val 0"/>
            </a:avLst>
          </a:prstGeom>
        </p:spPr>
      </p:pic>
      <p:sp>
        <p:nvSpPr>
          <p:cNvPr id="18" name="Text 13"/>
          <p:cNvSpPr/>
          <p:nvPr/>
        </p:nvSpPr>
        <p:spPr>
          <a:xfrm>
            <a:off x="7278036" y="3352799"/>
            <a:ext cx="409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0F0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Nginx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8010526" y="291464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0" name="Shape 15"/>
          <p:cNvSpPr/>
          <p:nvPr/>
        </p:nvSpPr>
        <p:spPr>
          <a:xfrm>
            <a:off x="8428265" y="2522764"/>
            <a:ext cx="749754" cy="749754"/>
          </a:xfrm>
          <a:custGeom>
            <a:avLst/>
            <a:gdLst/>
            <a:ahLst/>
            <a:cxnLst/>
            <a:rect l="l" t="t" r="r" b="b"/>
            <a:pathLst>
              <a:path w="749754" h="749754">
                <a:moveTo>
                  <a:pt x="374877" y="0"/>
                </a:moveTo>
                <a:lnTo>
                  <a:pt x="374877" y="0"/>
                </a:lnTo>
                <a:cubicBezTo>
                  <a:pt x="581916" y="0"/>
                  <a:pt x="749754" y="167838"/>
                  <a:pt x="749754" y="374877"/>
                </a:cubicBezTo>
                <a:lnTo>
                  <a:pt x="749754" y="374877"/>
                </a:lnTo>
                <a:cubicBezTo>
                  <a:pt x="749754" y="581916"/>
                  <a:pt x="581916" y="749754"/>
                  <a:pt x="374877" y="749754"/>
                </a:cubicBezTo>
                <a:lnTo>
                  <a:pt x="374877" y="749754"/>
                </a:lnTo>
                <a:cubicBezTo>
                  <a:pt x="167838" y="749754"/>
                  <a:pt x="0" y="581916"/>
                  <a:pt x="0" y="374877"/>
                </a:cubicBezTo>
                <a:lnTo>
                  <a:pt x="0" y="374877"/>
                </a:lnTo>
                <a:cubicBezTo>
                  <a:pt x="0" y="167838"/>
                  <a:pt x="167838" y="0"/>
                  <a:pt x="374877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 w="21771">
            <a:solidFill>
              <a:srgbClr val="D9A443"/>
            </a:solidFill>
            <a:prstDash val="solid"/>
          </a:ln>
        </p:spPr>
      </p:sp>
      <p:sp>
        <p:nvSpPr>
          <p:cNvPr id="21" name="Shape 16"/>
          <p:cNvSpPr/>
          <p:nvPr/>
        </p:nvSpPr>
        <p:spPr>
          <a:xfrm>
            <a:off x="8553451" y="278129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C7A96"/>
          </a:solidFill>
          <a:ln/>
        </p:spPr>
      </p:sp>
      <p:sp>
        <p:nvSpPr>
          <p:cNvPr id="22" name="Shape 17"/>
          <p:cNvSpPr/>
          <p:nvPr/>
        </p:nvSpPr>
        <p:spPr>
          <a:xfrm>
            <a:off x="8820151" y="278129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8E8E93"/>
          </a:solidFill>
          <a:ln/>
        </p:spPr>
      </p:sp>
      <p:sp>
        <p:nvSpPr>
          <p:cNvPr id="23" name="Text 18"/>
          <p:cNvSpPr/>
          <p:nvPr/>
        </p:nvSpPr>
        <p:spPr>
          <a:xfrm>
            <a:off x="8463814" y="3352799"/>
            <a:ext cx="742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0F0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Blue/Green</a:t>
            </a:r>
            <a:endParaRPr lang="en-US" sz="1600" dirty="0"/>
          </a:p>
        </p:txBody>
      </p:sp>
      <p:sp>
        <p:nvSpPr>
          <p:cNvPr id="24" name="Shape 19"/>
          <p:cNvSpPr/>
          <p:nvPr/>
        </p:nvSpPr>
        <p:spPr>
          <a:xfrm>
            <a:off x="3934421" y="3856264"/>
            <a:ext cx="597354" cy="597354"/>
          </a:xfrm>
          <a:custGeom>
            <a:avLst/>
            <a:gdLst/>
            <a:ahLst/>
            <a:cxnLst/>
            <a:rect l="l" t="t" r="r" b="b"/>
            <a:pathLst>
              <a:path w="597354" h="597354">
                <a:moveTo>
                  <a:pt x="76198" y="0"/>
                </a:moveTo>
                <a:lnTo>
                  <a:pt x="521155" y="0"/>
                </a:lnTo>
                <a:cubicBezTo>
                  <a:pt x="563238" y="0"/>
                  <a:pt x="597354" y="34115"/>
                  <a:pt x="597354" y="76198"/>
                </a:cubicBezTo>
                <a:lnTo>
                  <a:pt x="597354" y="521155"/>
                </a:lnTo>
                <a:cubicBezTo>
                  <a:pt x="597354" y="563238"/>
                  <a:pt x="563238" y="597354"/>
                  <a:pt x="521155" y="597354"/>
                </a:cubicBezTo>
                <a:lnTo>
                  <a:pt x="76198" y="597354"/>
                </a:lnTo>
                <a:cubicBezTo>
                  <a:pt x="34115" y="597354"/>
                  <a:pt x="0" y="563238"/>
                  <a:pt x="0" y="521155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632CA6">
              <a:alpha val="20000"/>
            </a:srgbClr>
          </a:solidFill>
          <a:ln w="21771">
            <a:solidFill>
              <a:srgbClr val="632CA6"/>
            </a:solidFill>
            <a:prstDash val="solid"/>
          </a:ln>
        </p:spPr>
      </p:sp>
      <p:pic>
        <p:nvPicPr>
          <p:cNvPr id="25" name="Image 3" descr="https://kimi-web-img.moonshot.cn/img/1000logos.net/6659998a9cbc805d33d0f41c9068313f8ed9f7d0.png">    </p:cNvPr>
          <p:cNvPicPr>
            <a:picLocks noChangeAspect="1"/>
          </p:cNvPicPr>
          <p:nvPr/>
        </p:nvPicPr>
        <p:blipFill>
          <a:blip r:embed="rId4"/>
          <a:srcRect l="21875" r="21875" t="0" b="0"/>
          <a:stretch/>
        </p:blipFill>
        <p:spPr>
          <a:xfrm>
            <a:off x="4040556" y="3962399"/>
            <a:ext cx="381000" cy="381000"/>
          </a:xfrm>
          <a:prstGeom prst="roundRect">
            <a:avLst>
              <a:gd name="adj" fmla="val 0"/>
            </a:avLst>
          </a:prstGeom>
        </p:spPr>
      </p:pic>
      <p:sp>
        <p:nvSpPr>
          <p:cNvPr id="26" name="Text 20"/>
          <p:cNvSpPr/>
          <p:nvPr/>
        </p:nvSpPr>
        <p:spPr>
          <a:xfrm>
            <a:off x="3978899" y="4533899"/>
            <a:ext cx="57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0F0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Datadog</a:t>
            </a:r>
            <a:endParaRPr lang="en-US" sz="1600" dirty="0"/>
          </a:p>
        </p:txBody>
      </p:sp>
      <p:sp>
        <p:nvSpPr>
          <p:cNvPr id="27" name="Text 21"/>
          <p:cNvSpPr/>
          <p:nvPr/>
        </p:nvSpPr>
        <p:spPr>
          <a:xfrm>
            <a:off x="3964186" y="4724399"/>
            <a:ext cx="590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Monitoring</a:t>
            </a:r>
            <a:endParaRPr lang="en-US" sz="1600" dirty="0"/>
          </a:p>
        </p:txBody>
      </p:sp>
      <p:sp>
        <p:nvSpPr>
          <p:cNvPr id="28" name="Shape 22"/>
          <p:cNvSpPr/>
          <p:nvPr/>
        </p:nvSpPr>
        <p:spPr>
          <a:xfrm>
            <a:off x="5153621" y="3856264"/>
            <a:ext cx="597354" cy="597354"/>
          </a:xfrm>
          <a:custGeom>
            <a:avLst/>
            <a:gdLst/>
            <a:ahLst/>
            <a:cxnLst/>
            <a:rect l="l" t="t" r="r" b="b"/>
            <a:pathLst>
              <a:path w="597354" h="597354">
                <a:moveTo>
                  <a:pt x="76198" y="0"/>
                </a:moveTo>
                <a:lnTo>
                  <a:pt x="521155" y="0"/>
                </a:lnTo>
                <a:cubicBezTo>
                  <a:pt x="563238" y="0"/>
                  <a:pt x="597354" y="34115"/>
                  <a:pt x="597354" y="76198"/>
                </a:cubicBezTo>
                <a:lnTo>
                  <a:pt x="597354" y="521155"/>
                </a:lnTo>
                <a:cubicBezTo>
                  <a:pt x="597354" y="563238"/>
                  <a:pt x="563238" y="597354"/>
                  <a:pt x="521155" y="597354"/>
                </a:cubicBezTo>
                <a:lnTo>
                  <a:pt x="76198" y="597354"/>
                </a:lnTo>
                <a:cubicBezTo>
                  <a:pt x="34115" y="597354"/>
                  <a:pt x="0" y="563238"/>
                  <a:pt x="0" y="521155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336791">
              <a:alpha val="20000"/>
            </a:srgbClr>
          </a:solidFill>
          <a:ln w="21771">
            <a:solidFill>
              <a:srgbClr val="336791"/>
            </a:solidFill>
            <a:prstDash val="solid"/>
          </a:ln>
        </p:spPr>
      </p:sp>
      <p:pic>
        <p:nvPicPr>
          <p:cNvPr id="29" name="Image 4" descr="https://kimi-web-img.moonshot.cn/img/upload.wikimedia.org/d4eac95a23b95a2f5e2a59db6b08aa12b211ab1b.png">    </p:cNvPr>
          <p:cNvPicPr>
            <a:picLocks noChangeAspect="1"/>
          </p:cNvPicPr>
          <p:nvPr/>
        </p:nvPicPr>
        <p:blipFill>
          <a:blip r:embed="rId5"/>
          <a:srcRect l="0" r="0" t="1526" b="1526"/>
          <a:stretch/>
        </p:blipFill>
        <p:spPr>
          <a:xfrm>
            <a:off x="5259756" y="3962399"/>
            <a:ext cx="381000" cy="381000"/>
          </a:xfrm>
          <a:prstGeom prst="roundRect">
            <a:avLst>
              <a:gd name="adj" fmla="val 0"/>
            </a:avLst>
          </a:prstGeom>
        </p:spPr>
      </p:pic>
      <p:sp>
        <p:nvSpPr>
          <p:cNvPr id="30" name="Text 23"/>
          <p:cNvSpPr/>
          <p:nvPr/>
        </p:nvSpPr>
        <p:spPr>
          <a:xfrm>
            <a:off x="5187128" y="4533899"/>
            <a:ext cx="590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0F0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Postgres</a:t>
            </a:r>
            <a:endParaRPr lang="en-US" sz="1600" dirty="0"/>
          </a:p>
        </p:txBody>
      </p:sp>
      <p:sp>
        <p:nvSpPr>
          <p:cNvPr id="31" name="Text 24"/>
          <p:cNvSpPr/>
          <p:nvPr/>
        </p:nvSpPr>
        <p:spPr>
          <a:xfrm>
            <a:off x="5205583" y="4724399"/>
            <a:ext cx="542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Database</a:t>
            </a:r>
            <a:endParaRPr lang="en-US" sz="1600" dirty="0"/>
          </a:p>
        </p:txBody>
      </p:sp>
      <p:sp>
        <p:nvSpPr>
          <p:cNvPr id="32" name="Shape 25"/>
          <p:cNvSpPr/>
          <p:nvPr/>
        </p:nvSpPr>
        <p:spPr>
          <a:xfrm>
            <a:off x="6408964" y="3856264"/>
            <a:ext cx="597354" cy="597354"/>
          </a:xfrm>
          <a:custGeom>
            <a:avLst/>
            <a:gdLst/>
            <a:ahLst/>
            <a:cxnLst/>
            <a:rect l="l" t="t" r="r" b="b"/>
            <a:pathLst>
              <a:path w="597354" h="597354">
                <a:moveTo>
                  <a:pt x="76198" y="0"/>
                </a:moveTo>
                <a:lnTo>
                  <a:pt x="521155" y="0"/>
                </a:lnTo>
                <a:cubicBezTo>
                  <a:pt x="563238" y="0"/>
                  <a:pt x="597354" y="34115"/>
                  <a:pt x="597354" y="76198"/>
                </a:cubicBezTo>
                <a:lnTo>
                  <a:pt x="597354" y="521155"/>
                </a:lnTo>
                <a:cubicBezTo>
                  <a:pt x="597354" y="563238"/>
                  <a:pt x="563238" y="597354"/>
                  <a:pt x="521155" y="597354"/>
                </a:cubicBezTo>
                <a:lnTo>
                  <a:pt x="76198" y="597354"/>
                </a:lnTo>
                <a:cubicBezTo>
                  <a:pt x="34115" y="597354"/>
                  <a:pt x="0" y="563238"/>
                  <a:pt x="0" y="521155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0080FF">
              <a:alpha val="20000"/>
            </a:srgbClr>
          </a:solidFill>
          <a:ln w="21771">
            <a:solidFill>
              <a:srgbClr val="0080FF"/>
            </a:solidFill>
            <a:prstDash val="solid"/>
          </a:ln>
        </p:spPr>
      </p:sp>
      <p:sp>
        <p:nvSpPr>
          <p:cNvPr id="33" name="Shape 26"/>
          <p:cNvSpPr/>
          <p:nvPr/>
        </p:nvSpPr>
        <p:spPr>
          <a:xfrm>
            <a:off x="6577013" y="4038599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0" y="150019"/>
                </a:moveTo>
                <a:cubicBezTo>
                  <a:pt x="0" y="185514"/>
                  <a:pt x="28798" y="214313"/>
                  <a:pt x="64294" y="214313"/>
                </a:cubicBezTo>
                <a:lnTo>
                  <a:pt x="200025" y="214313"/>
                </a:lnTo>
                <a:cubicBezTo>
                  <a:pt x="231591" y="214313"/>
                  <a:pt x="257175" y="188729"/>
                  <a:pt x="257175" y="157163"/>
                </a:cubicBezTo>
                <a:cubicBezTo>
                  <a:pt x="257175" y="134124"/>
                  <a:pt x="243557" y="114255"/>
                  <a:pt x="223912" y="105236"/>
                </a:cubicBezTo>
                <a:cubicBezTo>
                  <a:pt x="226903" y="99387"/>
                  <a:pt x="228600" y="92735"/>
                  <a:pt x="228600" y="85725"/>
                </a:cubicBezTo>
                <a:cubicBezTo>
                  <a:pt x="228600" y="62061"/>
                  <a:pt x="209401" y="42863"/>
                  <a:pt x="185738" y="42863"/>
                </a:cubicBezTo>
                <a:cubicBezTo>
                  <a:pt x="177835" y="42863"/>
                  <a:pt x="170468" y="45006"/>
                  <a:pt x="164128" y="48711"/>
                </a:cubicBezTo>
                <a:cubicBezTo>
                  <a:pt x="153367" y="28262"/>
                  <a:pt x="131891" y="14288"/>
                  <a:pt x="107156" y="14288"/>
                </a:cubicBezTo>
                <a:cubicBezTo>
                  <a:pt x="71661" y="14288"/>
                  <a:pt x="42863" y="43086"/>
                  <a:pt x="42863" y="78581"/>
                </a:cubicBezTo>
                <a:cubicBezTo>
                  <a:pt x="42863" y="82153"/>
                  <a:pt x="43175" y="85680"/>
                  <a:pt x="43711" y="89074"/>
                </a:cubicBezTo>
                <a:cubicBezTo>
                  <a:pt x="18306" y="97646"/>
                  <a:pt x="0" y="121712"/>
                  <a:pt x="0" y="150019"/>
                </a:cubicBezTo>
                <a:close/>
              </a:path>
            </a:pathLst>
          </a:custGeom>
          <a:solidFill>
            <a:srgbClr val="0080FF"/>
          </a:solidFill>
          <a:ln/>
        </p:spPr>
      </p:sp>
      <p:sp>
        <p:nvSpPr>
          <p:cNvPr id="34" name="Text 27"/>
          <p:cNvSpPr/>
          <p:nvPr/>
        </p:nvSpPr>
        <p:spPr>
          <a:xfrm>
            <a:off x="6364656" y="4533899"/>
            <a:ext cx="752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0F0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DO Spaces</a:t>
            </a:r>
            <a:endParaRPr lang="en-US" sz="1600" dirty="0"/>
          </a:p>
        </p:txBody>
      </p:sp>
      <p:sp>
        <p:nvSpPr>
          <p:cNvPr id="35" name="Text 28"/>
          <p:cNvSpPr/>
          <p:nvPr/>
        </p:nvSpPr>
        <p:spPr>
          <a:xfrm>
            <a:off x="6505405" y="4724399"/>
            <a:ext cx="4572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Storage</a:t>
            </a:r>
            <a:endParaRPr lang="en-US" sz="1600" dirty="0"/>
          </a:p>
        </p:txBody>
      </p:sp>
      <p:sp>
        <p:nvSpPr>
          <p:cNvPr id="36" name="Shape 29"/>
          <p:cNvSpPr/>
          <p:nvPr/>
        </p:nvSpPr>
        <p:spPr>
          <a:xfrm>
            <a:off x="7664309" y="3856264"/>
            <a:ext cx="597354" cy="597354"/>
          </a:xfrm>
          <a:custGeom>
            <a:avLst/>
            <a:gdLst/>
            <a:ahLst/>
            <a:cxnLst/>
            <a:rect l="l" t="t" r="r" b="b"/>
            <a:pathLst>
              <a:path w="597354" h="597354">
                <a:moveTo>
                  <a:pt x="76198" y="0"/>
                </a:moveTo>
                <a:lnTo>
                  <a:pt x="521155" y="0"/>
                </a:lnTo>
                <a:cubicBezTo>
                  <a:pt x="563238" y="0"/>
                  <a:pt x="597354" y="34115"/>
                  <a:pt x="597354" y="76198"/>
                </a:cubicBezTo>
                <a:lnTo>
                  <a:pt x="597354" y="521155"/>
                </a:lnTo>
                <a:cubicBezTo>
                  <a:pt x="597354" y="563238"/>
                  <a:pt x="563238" y="597354"/>
                  <a:pt x="521155" y="597354"/>
                </a:cubicBezTo>
                <a:lnTo>
                  <a:pt x="76198" y="597354"/>
                </a:lnTo>
                <a:cubicBezTo>
                  <a:pt x="34115" y="597354"/>
                  <a:pt x="0" y="563238"/>
                  <a:pt x="0" y="521155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0F0F0">
              <a:alpha val="10196"/>
            </a:srgbClr>
          </a:solidFill>
          <a:ln w="21771">
            <a:solidFill>
              <a:srgbClr val="F0F0F0">
                <a:alpha val="30196"/>
              </a:srgbClr>
            </a:solidFill>
            <a:prstDash val="solid"/>
          </a:ln>
        </p:spPr>
      </p:sp>
      <p:sp>
        <p:nvSpPr>
          <p:cNvPr id="37" name="Shape 30"/>
          <p:cNvSpPr/>
          <p:nvPr/>
        </p:nvSpPr>
        <p:spPr>
          <a:xfrm>
            <a:off x="7846644" y="403859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118" y="125016"/>
                </a:moveTo>
                <a:lnTo>
                  <a:pt x="71884" y="125016"/>
                </a:lnTo>
                <a:cubicBezTo>
                  <a:pt x="73179" y="153814"/>
                  <a:pt x="79564" y="180335"/>
                  <a:pt x="88627" y="199757"/>
                </a:cubicBezTo>
                <a:cubicBezTo>
                  <a:pt x="93717" y="210696"/>
                  <a:pt x="99209" y="218420"/>
                  <a:pt x="104299" y="223153"/>
                </a:cubicBezTo>
                <a:cubicBezTo>
                  <a:pt x="109299" y="227841"/>
                  <a:pt x="112737" y="228600"/>
                  <a:pt x="114523" y="228600"/>
                </a:cubicBezTo>
                <a:cubicBezTo>
                  <a:pt x="116309" y="228600"/>
                  <a:pt x="119747" y="227841"/>
                  <a:pt x="124748" y="223153"/>
                </a:cubicBezTo>
                <a:cubicBezTo>
                  <a:pt x="129838" y="218420"/>
                  <a:pt x="135329" y="210651"/>
                  <a:pt x="140419" y="199757"/>
                </a:cubicBezTo>
                <a:cubicBezTo>
                  <a:pt x="149483" y="180335"/>
                  <a:pt x="155868" y="153814"/>
                  <a:pt x="157162" y="125016"/>
                </a:cubicBezTo>
                <a:close/>
                <a:moveTo>
                  <a:pt x="71839" y="103584"/>
                </a:moveTo>
                <a:lnTo>
                  <a:pt x="157073" y="103584"/>
                </a:lnTo>
                <a:cubicBezTo>
                  <a:pt x="155823" y="74786"/>
                  <a:pt x="149438" y="48265"/>
                  <a:pt x="140375" y="28843"/>
                </a:cubicBezTo>
                <a:cubicBezTo>
                  <a:pt x="135285" y="17949"/>
                  <a:pt x="129793" y="10180"/>
                  <a:pt x="124703" y="5447"/>
                </a:cubicBezTo>
                <a:cubicBezTo>
                  <a:pt x="119702" y="759"/>
                  <a:pt x="116265" y="0"/>
                  <a:pt x="114479" y="0"/>
                </a:cubicBezTo>
                <a:cubicBezTo>
                  <a:pt x="112693" y="0"/>
                  <a:pt x="109255" y="759"/>
                  <a:pt x="104254" y="5447"/>
                </a:cubicBezTo>
                <a:cubicBezTo>
                  <a:pt x="99164" y="10180"/>
                  <a:pt x="93672" y="17949"/>
                  <a:pt x="88582" y="28843"/>
                </a:cubicBezTo>
                <a:cubicBezTo>
                  <a:pt x="79519" y="48265"/>
                  <a:pt x="73134" y="74786"/>
                  <a:pt x="71839" y="103584"/>
                </a:cubicBezTo>
                <a:close/>
                <a:moveTo>
                  <a:pt x="50408" y="103584"/>
                </a:moveTo>
                <a:cubicBezTo>
                  <a:pt x="51971" y="65365"/>
                  <a:pt x="61838" y="29870"/>
                  <a:pt x="76260" y="6563"/>
                </a:cubicBezTo>
                <a:cubicBezTo>
                  <a:pt x="35138" y="21119"/>
                  <a:pt x="4867" y="58579"/>
                  <a:pt x="670" y="103584"/>
                </a:cubicBezTo>
                <a:lnTo>
                  <a:pt x="50408" y="103584"/>
                </a:lnTo>
                <a:close/>
                <a:moveTo>
                  <a:pt x="670" y="125016"/>
                </a:moveTo>
                <a:cubicBezTo>
                  <a:pt x="4867" y="170021"/>
                  <a:pt x="35138" y="207481"/>
                  <a:pt x="76260" y="222037"/>
                </a:cubicBezTo>
                <a:cubicBezTo>
                  <a:pt x="61838" y="198730"/>
                  <a:pt x="51971" y="163235"/>
                  <a:pt x="50408" y="125016"/>
                </a:cubicBezTo>
                <a:lnTo>
                  <a:pt x="670" y="125016"/>
                </a:lnTo>
                <a:close/>
                <a:moveTo>
                  <a:pt x="178549" y="125016"/>
                </a:moveTo>
                <a:cubicBezTo>
                  <a:pt x="176986" y="163235"/>
                  <a:pt x="167119" y="198730"/>
                  <a:pt x="152698" y="222037"/>
                </a:cubicBezTo>
                <a:cubicBezTo>
                  <a:pt x="193819" y="207437"/>
                  <a:pt x="224091" y="170021"/>
                  <a:pt x="228287" y="125016"/>
                </a:cubicBezTo>
                <a:lnTo>
                  <a:pt x="178549" y="125016"/>
                </a:lnTo>
                <a:close/>
                <a:moveTo>
                  <a:pt x="228287" y="103584"/>
                </a:moveTo>
                <a:cubicBezTo>
                  <a:pt x="224091" y="58579"/>
                  <a:pt x="193819" y="21119"/>
                  <a:pt x="152698" y="6563"/>
                </a:cubicBezTo>
                <a:cubicBezTo>
                  <a:pt x="167119" y="29870"/>
                  <a:pt x="176986" y="65365"/>
                  <a:pt x="178549" y="103584"/>
                </a:cubicBezTo>
                <a:lnTo>
                  <a:pt x="228287" y="103584"/>
                </a:lnTo>
                <a:close/>
              </a:path>
            </a:pathLst>
          </a:custGeom>
          <a:solidFill>
            <a:srgbClr val="F0F0F0"/>
          </a:solidFill>
          <a:ln/>
        </p:spPr>
      </p:sp>
      <p:sp>
        <p:nvSpPr>
          <p:cNvPr id="38" name="Text 31"/>
          <p:cNvSpPr/>
          <p:nvPr/>
        </p:nvSpPr>
        <p:spPr>
          <a:xfrm>
            <a:off x="7664479" y="4533899"/>
            <a:ext cx="657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0F0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CF Pages</a:t>
            </a:r>
            <a:endParaRPr lang="en-US" sz="1600" dirty="0"/>
          </a:p>
        </p:txBody>
      </p:sp>
      <p:sp>
        <p:nvSpPr>
          <p:cNvPr id="39" name="Text 32"/>
          <p:cNvSpPr/>
          <p:nvPr/>
        </p:nvSpPr>
        <p:spPr>
          <a:xfrm>
            <a:off x="7754456" y="4724399"/>
            <a:ext cx="4667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Website</a:t>
            </a:r>
            <a:endParaRPr lang="en-US" sz="1600" dirty="0"/>
          </a:p>
        </p:txBody>
      </p:sp>
      <p:sp>
        <p:nvSpPr>
          <p:cNvPr id="40" name="Text 33"/>
          <p:cNvSpPr/>
          <p:nvPr/>
        </p:nvSpPr>
        <p:spPr>
          <a:xfrm>
            <a:off x="342900" y="6248401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"Every box on this diagram was a decision I had to make from scratch."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spc="60" kern="0" dirty="0">
                <a:solidFill>
                  <a:srgbClr val="D9A44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The Decisions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0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What Research Revealed</a:t>
            </a:r>
            <a:endParaRPr lang="en-US" sz="1600" dirty="0"/>
          </a:p>
        </p:txBody>
      </p:sp>
      <p:graphicFrame>
        <p:nvGraphicFramePr>
          <p:cNvPr id="4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81000" y="1613806"/>
          <a:ext cx="11430000" cy="4162425"/>
        </p:xfrm>
        <a:graphic>
          <a:graphicData uri="http://schemas.openxmlformats.org/drawingml/2006/table">
            <a:tbl>
              <a:tblPr/>
              <a:tblGrid>
                <a:gridCol w="4000500"/>
                <a:gridCol w="3429000"/>
                <a:gridCol w="4000500"/>
              </a:tblGrid>
              <a:tr h="520303"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8E8E9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ALMOST CHOSE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82296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1771" cap="flat" cmpd="sng" algn="ctr">
                      <a:solidFill>
                        <a:srgbClr val="5C7A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ACTUALLY CHOSE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82296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1771" cap="flat" cmpd="sng" algn="ctr">
                      <a:solidFill>
                        <a:srgbClr val="5C7A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0F0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WHY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82296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1771" cap="flat" cmpd="sng" algn="ctr">
                      <a:solidFill>
                        <a:srgbClr val="5C7A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52030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8E8E9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Electron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Tauri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0F0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Memory footprint + shipped webview fix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52030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8E8E9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Spring Boot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Fastify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0F0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SSE handling performance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52030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8E8E9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Docker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Bare VM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0F0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Right-sized for actual scale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52030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8E8E9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AWS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DigitalOcean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0F0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Predictable pricing + student credits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52030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8E8E9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GoDaddy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Cloudflare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0F0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Avoided renewal pricing trap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52030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8E8E9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React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Next.js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0F0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SEO — learned the hard way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725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520303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8E8E9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New Relic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Datadog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F0F0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Future Kubernetes readiness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52400" marB="1524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5" name="Text 2"/>
          <p:cNvSpPr/>
          <p:nvPr/>
        </p:nvSpPr>
        <p:spPr>
          <a:xfrm>
            <a:off x="342900" y="6248399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Every decision had a tempting default. Research revealed a better path.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37002" y="1778794"/>
            <a:ext cx="1114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spc="60" kern="0" dirty="0">
                <a:solidFill>
                  <a:srgbClr val="D9A44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The Lesson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109617" y="2312194"/>
            <a:ext cx="7972425" cy="2000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200" b="1" dirty="0">
                <a:solidFill>
                  <a:srgbClr val="F0F0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"Don't overengineer.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4200" b="1" dirty="0">
                <a:solidFill>
                  <a:srgbClr val="F0F0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But design so you can extend,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4200" b="1" dirty="0">
                <a:solidFill>
                  <a:srgbClr val="F0F0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not replace."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2520213" y="4769646"/>
            <a:ext cx="7153275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Fastify's modular structure, keeping scaling in mind without acting on it prematurely.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spc="60" kern="0" dirty="0">
                <a:solidFill>
                  <a:srgbClr val="D9A44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The Honest Bit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0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What I'd Do Differently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2021681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" name="Text 3"/>
          <p:cNvSpPr/>
          <p:nvPr/>
        </p:nvSpPr>
        <p:spPr>
          <a:xfrm>
            <a:off x="723900" y="1945481"/>
            <a:ext cx="8305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0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SEO Mistake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3900" y="2326481"/>
            <a:ext cx="8277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Built the frontend in vanilla React, then learned about SSR and meta tags the hard way when Google wasn't indexing us. Would start with Next.js from day one.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1000" y="3264694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8" name="Text 6"/>
          <p:cNvSpPr/>
          <p:nvPr/>
        </p:nvSpPr>
        <p:spPr>
          <a:xfrm>
            <a:off x="723900" y="3188494"/>
            <a:ext cx="8305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0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Production Surprises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3900" y="3569494"/>
            <a:ext cx="8277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Didn't test the database connection pool under real load. First traffic spike brought everything down. Load testing isn't optional.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4507706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723900" y="4431506"/>
            <a:ext cx="8305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0F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Still Unsure About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23900" y="4812506"/>
            <a:ext cx="8277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8E8E93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Was Datadog overkill for our scale? Probably. But the peace of mind and future-proofing felt worth it. Ask me again in a year.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42900" y="62484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5C7A96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What would you have done differently?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 to Prod Journey</dc:title>
  <dc:subject>Dev to Prod Journey</dc:subject>
  <dc:creator>Kimi</dc:creator>
  <cp:lastModifiedBy>Kimi</cp:lastModifiedBy>
  <cp:revision>1</cp:revision>
  <dcterms:created xsi:type="dcterms:W3CDTF">2026-02-24T17:53:05Z</dcterms:created>
  <dcterms:modified xsi:type="dcterms:W3CDTF">2026-02-24T17:53:05Z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{"Label":"Dev to Prod Journey","ContentProducer":"001191110108MACG2KBH8F10000","ProduceID":"19c90c7e-ed32-8c8e-8000-000064150e53","ReservedCode1":"","ContentPropagator":"001191110108MACG2KBH8F20000","PropagateID":"19c90c7e-ed32-8c8e-8000-000064150e53","ReservedCode2":""}</vt:lpwstr>
  </property>
</Properties>
</file>